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77" r:id="rId3"/>
    <p:sldId id="284" r:id="rId4"/>
    <p:sldId id="280" r:id="rId5"/>
    <p:sldId id="259" r:id="rId6"/>
    <p:sldId id="273" r:id="rId7"/>
    <p:sldId id="27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23"/>
    <p:restoredTop sz="94719"/>
  </p:normalViewPr>
  <p:slideViewPr>
    <p:cSldViewPr snapToGrid="0">
      <p:cViewPr>
        <p:scale>
          <a:sx n="110" d="100"/>
          <a:sy n="110" d="100"/>
        </p:scale>
        <p:origin x="107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50F11-6565-D147-80A4-87B526DBABE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93BAF-618D-DF48-960A-04DBD3C7C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9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93BAF-618D-DF48-960A-04DBD3C7CE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24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0" y="1128777"/>
            <a:ext cx="121920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FF6310-F42C-BF52-55AA-1B142C4F889A}"/>
              </a:ext>
            </a:extLst>
          </p:cNvPr>
          <p:cNvCxnSpPr/>
          <p:nvPr/>
        </p:nvCxnSpPr>
        <p:spPr>
          <a:xfrm flipV="1">
            <a:off x="6096000" y="304800"/>
            <a:ext cx="0" cy="5816600"/>
          </a:xfrm>
          <a:prstGeom prst="line">
            <a:avLst/>
          </a:prstGeom>
          <a:ln w="1016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E7CAF-B6F2-AB4E-4372-CAEBCCFC82B5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 descr="Greg Focaccio and Father in Alaska 2025">
            <a:extLst>
              <a:ext uri="{FF2B5EF4-FFF2-40B4-BE49-F238E27FC236}">
                <a16:creationId xmlns:a16="http://schemas.microsoft.com/office/drawing/2014/main" id="{22A19DF6-19FC-F7FF-0D5F-9109BCF6C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2" y="3601416"/>
            <a:ext cx="3458937" cy="2594203"/>
          </a:xfrm>
          <a:prstGeom prst="rect">
            <a:avLst/>
          </a:prstGeom>
        </p:spPr>
      </p:pic>
      <p:pic>
        <p:nvPicPr>
          <p:cNvPr id="17" name="Picture 16" descr="San Diego Rock n' Roll Marathon&#10;Finisher 2007 and 2010">
            <a:extLst>
              <a:ext uri="{FF2B5EF4-FFF2-40B4-BE49-F238E27FC236}">
                <a16:creationId xmlns:a16="http://schemas.microsoft.com/office/drawing/2014/main" id="{C2D0D876-EC35-FCCE-54B0-5D0A49342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560" y="4195320"/>
            <a:ext cx="2301917" cy="1726438"/>
          </a:xfrm>
          <a:prstGeom prst="rect">
            <a:avLst/>
          </a:prstGeom>
        </p:spPr>
      </p:pic>
      <p:pic>
        <p:nvPicPr>
          <p:cNvPr id="11" name="Picture 10" descr="Focaccio Family&#10;Alaska 2025">
            <a:extLst>
              <a:ext uri="{FF2B5EF4-FFF2-40B4-BE49-F238E27FC236}">
                <a16:creationId xmlns:a16="http://schemas.microsoft.com/office/drawing/2014/main" id="{0641C8B2-6178-5DC8-FCF2-E088FE08D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177" y="726818"/>
            <a:ext cx="5746498" cy="4309873"/>
          </a:xfrm>
          <a:prstGeom prst="rect">
            <a:avLst/>
          </a:prstGeom>
        </p:spPr>
      </p:pic>
      <p:pic>
        <p:nvPicPr>
          <p:cNvPr id="16" name="Picture 15" descr="Greg and James&#10;Great Pyramid Egypt &#10;1991">
            <a:extLst>
              <a:ext uri="{FF2B5EF4-FFF2-40B4-BE49-F238E27FC236}">
                <a16:creationId xmlns:a16="http://schemas.microsoft.com/office/drawing/2014/main" id="{4262AE1A-CE56-B34F-E97F-004E34A5B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686" y="925573"/>
            <a:ext cx="6797994" cy="31364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67A7D94-4FC3-72C7-6A50-DFDF29477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4952" y="3520186"/>
            <a:ext cx="2786165" cy="26754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CC382B-6770-7CD5-9710-8D9E1FAC06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3888" y="3636634"/>
            <a:ext cx="2327117" cy="255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85F97-075A-817C-5F62-906EE8EE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FDADA1-FD93-1665-CE17-5F1097814BA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38ED-0DB8-D8C1-A3A1-666FAB0234F0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F7FA00-430E-19E5-8DF0-24B5D92F2CCF}"/>
              </a:ext>
            </a:extLst>
          </p:cNvPr>
          <p:cNvSpPr txBox="1"/>
          <p:nvPr/>
        </p:nvSpPr>
        <p:spPr>
          <a:xfrm>
            <a:off x="0" y="1139630"/>
            <a:ext cx="608750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Native San Diegan</a:t>
            </a: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Home in Tierrasanta</a:t>
            </a: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Married for 16 years</a:t>
            </a: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Three children at home</a:t>
            </a: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Daughter 12, Son 9, Daughter 4</a:t>
            </a:r>
          </a:p>
          <a:p>
            <a:pPr marL="0" lvl="1"/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Three grown step-children</a:t>
            </a:r>
          </a:p>
          <a:p>
            <a:pPr marL="0" lvl="1"/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Out of the home with 4 grandkids</a:t>
            </a:r>
          </a:p>
          <a:p>
            <a:pPr marL="0"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One Senior Airman at Beal AFB married to an Airman</a:t>
            </a:r>
          </a:p>
          <a:p>
            <a:pPr marL="0"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One married to an Army Sergeant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26835-AE30-EF18-9C52-53FAB85A732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F449E1-FA2B-2236-F806-DB252B835E3E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41CCC1-3FAE-BCC5-E069-0CFA76465103}"/>
              </a:ext>
            </a:extLst>
          </p:cNvPr>
          <p:cNvSpPr txBox="1"/>
          <p:nvPr/>
        </p:nvSpPr>
        <p:spPr>
          <a:xfrm>
            <a:off x="6104496" y="1139630"/>
            <a:ext cx="6087501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Interests / Pets / Fun Facts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Garage Network Lab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building test Networks at home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Gardening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growing Native Plants and Cacti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Activities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Camping, Hiking, Bodysurfing, Tennis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Desert Tortoise, Small Poodle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Apollo 11 Moon Launch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Date of Birth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Visited Egypt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King’s Chamber of Great Pyramid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Marathon Finisher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SD Rock N’ Roll 2007, 2010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Summited San Jacinto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10,834 ft Palm Springs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Goal to Summit Mt. Whitney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First Computer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IBM PC with two floppy drives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Programmed Basic, Fortran, Pascal in High School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Drove Baja California 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Cabo San Lucas 2008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170623A-001F-5D80-057A-427E06289E5F}"/>
              </a:ext>
            </a:extLst>
          </p:cNvPr>
          <p:cNvCxnSpPr/>
          <p:nvPr/>
        </p:nvCxnSpPr>
        <p:spPr>
          <a:xfrm flipV="1">
            <a:off x="6096000" y="304800"/>
            <a:ext cx="0" cy="5816600"/>
          </a:xfrm>
          <a:prstGeom prst="line">
            <a:avLst/>
          </a:prstGeom>
          <a:ln w="1016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64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6B6DC-A266-3998-7D54-0978AC5F5FD3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B45BA59-9BFE-02DE-E308-1F41FC911DCF}"/>
              </a:ext>
            </a:extLst>
          </p:cNvPr>
          <p:cNvGrpSpPr/>
          <p:nvPr/>
        </p:nvGrpSpPr>
        <p:grpSpPr>
          <a:xfrm>
            <a:off x="1092220" y="1136286"/>
            <a:ext cx="10007560" cy="5132403"/>
            <a:chOff x="483582" y="1030158"/>
            <a:chExt cx="10007560" cy="5132403"/>
          </a:xfrm>
        </p:grpSpPr>
        <p:pic>
          <p:nvPicPr>
            <p:cNvPr id="14" name="Picture 13" descr="A large computer server room with many wires&#10;&#10;AI-generated content may be incorrect.">
              <a:extLst>
                <a:ext uri="{FF2B5EF4-FFF2-40B4-BE49-F238E27FC236}">
                  <a16:creationId xmlns:a16="http://schemas.microsoft.com/office/drawing/2014/main" id="{21BF2D70-CF69-5928-8235-5C505E734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3582" y="1551027"/>
              <a:ext cx="6148712" cy="4611533"/>
            </a:xfrm>
            <a:prstGeom prst="rect">
              <a:avLst/>
            </a:prstGeom>
          </p:spPr>
        </p:pic>
        <p:pic>
          <p:nvPicPr>
            <p:cNvPr id="15" name="Picture 14" descr="Greg Focaccio working at M5 at Scranton Datacenter, San Diego">
              <a:extLst>
                <a:ext uri="{FF2B5EF4-FFF2-40B4-BE49-F238E27FC236}">
                  <a16:creationId xmlns:a16="http://schemas.microsoft.com/office/drawing/2014/main" id="{E9ECD501-92E4-E5CA-82B9-DFB327B0E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5809" y="1291769"/>
              <a:ext cx="3665333" cy="4870792"/>
            </a:xfrm>
            <a:prstGeom prst="rect">
              <a:avLst/>
            </a:prstGeom>
          </p:spPr>
        </p:pic>
        <p:pic>
          <p:nvPicPr>
            <p:cNvPr id="9" name="Picture 8" descr="Greg Focaccio as a Good Network Genie, granting network wishes come true.">
              <a:extLst>
                <a:ext uri="{FF2B5EF4-FFF2-40B4-BE49-F238E27FC236}">
                  <a16:creationId xmlns:a16="http://schemas.microsoft.com/office/drawing/2014/main" id="{5D37C15C-303D-47D4-121A-D96DF4854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7809" y="1171013"/>
              <a:ext cx="3257993" cy="499154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4CC11A-807D-4715-1582-0BB2A64C1D07}"/>
                </a:ext>
              </a:extLst>
            </p:cNvPr>
            <p:cNvSpPr txBox="1"/>
            <p:nvPr/>
          </p:nvSpPr>
          <p:spPr>
            <a:xfrm>
              <a:off x="483582" y="1030158"/>
              <a:ext cx="10007559" cy="523220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Granter of Network Wishes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19851" y="1124712"/>
            <a:ext cx="6055609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Pomona College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Cum Laude, 1991</a:t>
            </a:r>
          </a:p>
          <a:p>
            <a:endParaRPr lang="en-US" sz="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Experience 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15 Years</a:t>
            </a:r>
          </a:p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Full Spectrum of Network Engineering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Design and Engineering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Infrastructure Implementation</a:t>
            </a:r>
          </a:p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* Operations and Troubleshooting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Principal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Datacenter, ISP (M5 Hosting) 2021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SIPR Transport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DoD Contractor 2018-2020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Principal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Datacenter, ISP (CARI.net)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Senior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ISP/VoIP (NextLevel Internet)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Partner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Consulting (GoNet Forward) 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Junior Engineer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ISP/Network Services (Network Insight)</a:t>
            </a:r>
          </a:p>
          <a:p>
            <a:endParaRPr lang="en-US" sz="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  CCNP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Cisco Certified Network Professional  / Past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  Security+ / Current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BC506D-6DDC-9DAD-7E38-62A01F1F3336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07F9DD-BB78-DA77-E8AB-35466138A935}"/>
              </a:ext>
            </a:extLst>
          </p:cNvPr>
          <p:cNvSpPr txBox="1"/>
          <p:nvPr/>
        </p:nvSpPr>
        <p:spPr>
          <a:xfrm>
            <a:off x="6116539" y="1136299"/>
            <a:ext cx="605560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NIWC PAC - Now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 Specialist / Network Engineer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Joined 4 years ago as Contractor</a:t>
            </a: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Civilian Navy since 2023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  Branch X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  Project X</a:t>
            </a:r>
          </a:p>
          <a:p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NIWC PAC - Future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Remain Technical Contributor on Project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Remain in N__ space, but other Network Heavy Projects and Systems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Aiming towards Management of Technical Teams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1C6C44E-4CC3-7D11-94BA-6E3DD2809802}"/>
              </a:ext>
            </a:extLst>
          </p:cNvPr>
          <p:cNvCxnSpPr/>
          <p:nvPr/>
        </p:nvCxnSpPr>
        <p:spPr>
          <a:xfrm flipV="1">
            <a:off x="6096000" y="304800"/>
            <a:ext cx="0" cy="5816600"/>
          </a:xfrm>
          <a:prstGeom prst="line">
            <a:avLst/>
          </a:prstGeom>
          <a:ln w="1016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22901" y="1127634"/>
            <a:ext cx="607310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Fleet Impact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Cybersecurity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Engineered key cybersecurity improvement, meeting Echelon II (Fleet Cyber Command) requirement for Project authorization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Key SME for development and testing of  DTRA, CPT, and NSA Red Team cybersecurity test plans for operational system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Network Modernization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monitoring tool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Delivering first network hardware refresh with new routers and switches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New Capabilities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Enabled remote cyber patching to increase patch tempo capability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SME for Secure Joint US/UK Waveform Demo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SME for Project Integrations: PMW 130 CND, NMHS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2C5B9C-704F-EB2E-1DA5-9733EE49225E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Project Achievements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5ED874-92E4-F1C9-A765-E5CB9DAEF45A}"/>
              </a:ext>
            </a:extLst>
          </p:cNvPr>
          <p:cNvSpPr txBox="1"/>
          <p:nvPr/>
        </p:nvSpPr>
        <p:spPr>
          <a:xfrm>
            <a:off x="6188028" y="1135309"/>
            <a:ext cx="597376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Fleet Impact (cont.)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Operations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Fleet implementations teams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Back-stop troubleshooting of operational issues</a:t>
            </a:r>
            <a:endParaRPr lang="en-US" sz="2800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Roadmap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Cybersecurity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cybersecurity design improvements: New Firewalls, New CND and IAM services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 Modernization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Developing new WAN and routing architecture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Additional monitoring and alerting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Developing new virtualization architecture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New Capabilities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Developing Joint Waveform message delivery architecture POC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integrations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5FF047-236D-C84B-A129-2921B6030BC9}"/>
              </a:ext>
            </a:extLst>
          </p:cNvPr>
          <p:cNvCxnSpPr/>
          <p:nvPr/>
        </p:nvCxnSpPr>
        <p:spPr>
          <a:xfrm flipV="1">
            <a:off x="6096000" y="304800"/>
            <a:ext cx="0" cy="5816600"/>
          </a:xfrm>
          <a:prstGeom prst="line">
            <a:avLst/>
          </a:prstGeom>
          <a:ln w="1016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Differentiates me that provides value to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Appreciation for the History, Prestige, and Mission criticality of the NIWC PAC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Grateful to be part of National Mission oriented enterprise versus commercial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Tail of Career Arc – I hope and expect to remain with NIWC PAC remainder of career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Continuity provides value -  Experience supports improved decision making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Other Qualities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Accept and Enjoy Difficult Challenges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Enjoy working at the edge – Pushing technologies and breaking new ground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Natural Sincerity and Team Orientation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- Strong orientation for detail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Imagination - Enjoy conceptualizing new ways of doing 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EE8BAE-55FB-97B4-89B5-A5EA86DC6BF1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Value from Difference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35787</TotalTime>
  <Words>609</Words>
  <Application>Microsoft Macintosh PowerPoint</Application>
  <PresentationFormat>Widescreen</PresentationFormat>
  <Paragraphs>116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77</cp:revision>
  <dcterms:created xsi:type="dcterms:W3CDTF">2025-07-26T14:53:33Z</dcterms:created>
  <dcterms:modified xsi:type="dcterms:W3CDTF">2025-08-25T02:20:03Z</dcterms:modified>
</cp:coreProperties>
</file>

<file path=docProps/thumbnail.jpeg>
</file>